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1100" r:id="rId2"/>
    <p:sldId id="1304" r:id="rId3"/>
    <p:sldId id="1337" r:id="rId4"/>
    <p:sldId id="1443" r:id="rId5"/>
    <p:sldId id="1403" r:id="rId6"/>
    <p:sldId id="1404" r:id="rId7"/>
    <p:sldId id="1405" r:id="rId8"/>
    <p:sldId id="1406" r:id="rId9"/>
    <p:sldId id="1407" r:id="rId10"/>
    <p:sldId id="1408" r:id="rId11"/>
    <p:sldId id="1409" r:id="rId12"/>
    <p:sldId id="1410" r:id="rId13"/>
    <p:sldId id="1411" r:id="rId14"/>
    <p:sldId id="1412" r:id="rId15"/>
    <p:sldId id="1413" r:id="rId16"/>
    <p:sldId id="1414" r:id="rId17"/>
    <p:sldId id="1415" r:id="rId18"/>
    <p:sldId id="1416" r:id="rId19"/>
    <p:sldId id="1417" r:id="rId20"/>
    <p:sldId id="1418" r:id="rId21"/>
    <p:sldId id="1419" r:id="rId22"/>
    <p:sldId id="1420" r:id="rId23"/>
    <p:sldId id="1421" r:id="rId24"/>
    <p:sldId id="1422" r:id="rId25"/>
    <p:sldId id="1423" r:id="rId26"/>
    <p:sldId id="1424" r:id="rId27"/>
    <p:sldId id="1425" r:id="rId28"/>
    <p:sldId id="1426" r:id="rId29"/>
    <p:sldId id="1429" r:id="rId30"/>
    <p:sldId id="1430" r:id="rId31"/>
    <p:sldId id="1431" r:id="rId32"/>
    <p:sldId id="1432" r:id="rId33"/>
    <p:sldId id="1434" r:id="rId34"/>
    <p:sldId id="1438" r:id="rId35"/>
    <p:sldId id="1439" r:id="rId36"/>
    <p:sldId id="1440" r:id="rId37"/>
    <p:sldId id="1441" r:id="rId38"/>
    <p:sldId id="951" r:id="rId39"/>
    <p:sldId id="1305" r:id="rId40"/>
    <p:sldId id="1335" r:id="rId41"/>
    <p:sldId id="1444" r:id="rId42"/>
    <p:sldId id="1445" r:id="rId43"/>
    <p:sldId id="1446" r:id="rId44"/>
    <p:sldId id="952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1945" autoAdjust="0"/>
  </p:normalViewPr>
  <p:slideViewPr>
    <p:cSldViewPr snapToGrid="0" snapToObjects="1">
      <p:cViewPr>
        <p:scale>
          <a:sx n="98" d="100"/>
          <a:sy n="98" d="100"/>
        </p:scale>
        <p:origin x="142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tatic.usenix.org/events/woot10/tech/full_papers/Aviv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15 – Program Design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ength&gt;=9: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horizontal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horizontal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vertical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</a:t>
            </a:r>
            <a:r>
              <a:rPr lang="en-US" dirty="0"/>
              <a:t>vertical </a:t>
            </a:r>
            <a:r>
              <a:rPr lang="en-US" dirty="0" smtClean="0"/>
              <a:t>space</a:t>
            </a:r>
            <a:r>
              <a:rPr lang="en-US" dirty="0" smtClean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</a:t>
            </a:r>
            <a:r>
              <a:rPr lang="en-US" dirty="0" smtClean="0"/>
              <a:t>meaningful comments</a:t>
            </a:r>
            <a:r>
              <a:rPr lang="en-US" dirty="0" smtClean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1"/>
            <a:r>
              <a:rPr lang="en-US" dirty="0" smtClean="0"/>
              <a:t>Difference between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Up Ribbon 7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 Manipulation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</a:t>
            </a:r>
            <a:r>
              <a:rPr lang="en-US" dirty="0"/>
              <a:t>meaningful comments</a:t>
            </a:r>
            <a:r>
              <a:rPr lang="en-US" dirty="0" smtClean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You can see how small, simple changes increase the readability of a piece of code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is actually </a:t>
            </a:r>
            <a:r>
              <a:rPr lang="en-US" dirty="0"/>
              <a:t>part of </a:t>
            </a:r>
            <a:r>
              <a:rPr lang="en-US" dirty="0" smtClean="0"/>
              <a:t>a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creates </a:t>
            </a:r>
            <a:r>
              <a:rPr lang="en-US" dirty="0" smtClean="0"/>
              <a:t>a </a:t>
            </a:r>
            <a:r>
              <a:rPr lang="en-US" dirty="0" smtClean="0"/>
              <a:t>list </a:t>
            </a:r>
            <a:r>
              <a:rPr lang="en-US" dirty="0"/>
              <a:t>of the </a:t>
            </a:r>
            <a:r>
              <a:rPr lang="en-US" dirty="0" smtClean="0"/>
              <a:t>possible </a:t>
            </a:r>
            <a:br>
              <a:rPr lang="en-US" dirty="0" smtClean="0"/>
            </a:br>
            <a:r>
              <a:rPr lang="en-US" dirty="0" smtClean="0"/>
              <a:t>passwords for </a:t>
            </a:r>
            <a:r>
              <a:rPr lang="en-US" dirty="0"/>
              <a:t>a swipe-based </a:t>
            </a:r>
            <a:r>
              <a:rPr lang="en-US" dirty="0" smtClean="0"/>
              <a:t>login </a:t>
            </a:r>
            <a:br>
              <a:rPr lang="en-US" dirty="0" smtClean="0"/>
            </a:br>
            <a:r>
              <a:rPr lang="en-US" dirty="0" smtClean="0"/>
              <a:t>system </a:t>
            </a:r>
            <a:r>
              <a:rPr lang="en-US" dirty="0" smtClean="0"/>
              <a:t>on an Android smart phone</a:t>
            </a:r>
          </a:p>
          <a:p>
            <a:pPr marL="742950" lvl="2" indent="-342900"/>
            <a:r>
              <a:rPr lang="en-US" dirty="0" smtClean="0"/>
              <a:t>Dr. Gibson </a:t>
            </a:r>
            <a:r>
              <a:rPr lang="en-US" dirty="0" smtClean="0"/>
              <a:t>co-wrote </a:t>
            </a:r>
            <a:r>
              <a:rPr lang="en-US" dirty="0" smtClean="0"/>
              <a:t>a paper on this, available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657" y="3298857"/>
            <a:ext cx="18669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may sound pretentious, it’s true</a:t>
            </a:r>
          </a:p>
          <a:p>
            <a:endParaRPr lang="en-US" dirty="0"/>
          </a:p>
          <a:p>
            <a:r>
              <a:rPr lang="en-US" dirty="0" smtClean="0"/>
              <a:t>There are NO hard and fast rules for when a 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NOTE: This doesn’t apply to </a:t>
            </a:r>
            <a:r>
              <a:rPr lang="en-US" b="1" dirty="0" smtClean="0"/>
              <a:t>required</a:t>
            </a:r>
            <a:r>
              <a:rPr lang="en-US" dirty="0" smtClean="0"/>
              <a:t> comments </a:t>
            </a:r>
            <a:br>
              <a:rPr lang="en-US" dirty="0" smtClean="0"/>
            </a:br>
            <a:r>
              <a:rPr lang="en-US" dirty="0" smtClean="0"/>
              <a:t>like file headers and function headers!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b="1" u="sng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choice != 0: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“blocks” of code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tip and total (if a party is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large, set percentage to a minimum)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LARGE_PARTY):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percent = MIN_TIP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* percent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+ tip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both lists, checking to see if each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is also in the prime list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[f]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[p]):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[f],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"and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very abbreviated variables names </a:t>
            </a:r>
            <a:br>
              <a:rPr lang="en-US" dirty="0" smtClean="0"/>
            </a:br>
            <a:r>
              <a:rPr lang="en-US" dirty="0" smtClean="0"/>
              <a:t>(especially those used for constants)</a:t>
            </a:r>
          </a:p>
          <a:p>
            <a:pPr lvl="1"/>
            <a:r>
              <a:rPr lang="en-US" dirty="0" smtClean="0"/>
              <a:t>You can even put the comment at the end of the line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As long as the comment won’t wrap around</a:t>
            </a:r>
            <a:endParaRPr lang="en-US" dirty="0" smtClean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5 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P1_MARK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P2_MARK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430181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</a:p>
        </p:txBody>
      </p:sp>
    </p:spTree>
    <p:extLst>
      <p:ext uri="{BB962C8B-B14F-4D97-AF65-F5344CB8AC3E}">
        <p14:creationId xmlns:p14="http://schemas.microsoft.com/office/powerpoint/2010/main" val="10694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Here is an example of a poorly modular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Bad: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3705" y="3210614"/>
            <a:ext cx="324826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can we improve this function to be more modular and adaptable?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Let’s make the size of the grid a parameter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Good:</a:t>
            </a:r>
            <a:endParaRPr lang="en-US" sz="2400" b="1" u="sng" dirty="0" smtClean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And let’s add the element as a parameter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Better:</a:t>
            </a:r>
            <a:endParaRPr lang="en-US" sz="2400" b="1" u="sng" dirty="0" smtClean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(size,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0409" y="3901278"/>
            <a:ext cx="291829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could easily adjust this to allow non-square grids as well, if we wanted.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your program in small increments</a:t>
            </a:r>
          </a:p>
          <a:p>
            <a:pPr lvl="3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Program a small piece of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and test your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Ensure the recently written code 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Address any errors and fix any bugs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to step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Why Use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development:</a:t>
            </a:r>
            <a:endParaRPr lang="en-US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</a:t>
            </a:r>
            <a:endParaRPr lang="en-US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</a:t>
            </a:r>
            <a:r>
              <a:rPr lang="en-US" sz="3200" dirty="0" smtClean="0"/>
              <a:t>higher </a:t>
            </a:r>
            <a:r>
              <a:rPr lang="en-US" sz="3200" dirty="0"/>
              <a:t>quality </a:t>
            </a:r>
            <a:r>
              <a:rPr lang="en-US" sz="3200" dirty="0" smtClean="0"/>
              <a:t>code</a:t>
            </a:r>
            <a:endParaRPr lang="en-US" sz="3200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</a:t>
            </a:r>
          </a:p>
          <a:p>
            <a:pPr lvl="1"/>
            <a:r>
              <a:rPr lang="en-US" sz="3200" dirty="0"/>
              <a:t>Is faster for large projects</a:t>
            </a:r>
          </a:p>
          <a:p>
            <a:pPr lvl="2"/>
            <a:r>
              <a:rPr lang="en-US" sz="2800" dirty="0" smtClean="0"/>
              <a:t>May seem like you’re taking longer since you test at each step, but faster in the long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is easy...</a:t>
            </a:r>
          </a:p>
          <a:p>
            <a:r>
              <a:rPr lang="en-US" dirty="0" smtClean="0"/>
              <a:t>Writing code that works correctly is HARD</a:t>
            </a:r>
          </a:p>
          <a:p>
            <a:pPr lvl="3"/>
            <a:endParaRPr lang="en-US" dirty="0" smtClean="0"/>
          </a:p>
          <a:p>
            <a:r>
              <a:rPr lang="en-US" dirty="0"/>
              <a:t>Sometimes the hardest part of debugging is finding out </a:t>
            </a:r>
            <a:r>
              <a:rPr lang="en-US" i="1" dirty="0"/>
              <a:t>where</a:t>
            </a:r>
            <a:r>
              <a:rPr lang="en-US" dirty="0"/>
              <a:t> the error is coming from</a:t>
            </a:r>
          </a:p>
          <a:p>
            <a:pPr lvl="1"/>
            <a:r>
              <a:rPr lang="en-US" dirty="0"/>
              <a:t>And solving it is the easy </a:t>
            </a:r>
            <a:r>
              <a:rPr lang="en-US" dirty="0" smtClean="0"/>
              <a:t>part (sometimes</a:t>
            </a:r>
            <a:r>
              <a:rPr lang="en-US" dirty="0"/>
              <a:t>!)</a:t>
            </a:r>
          </a:p>
          <a:p>
            <a:r>
              <a:rPr lang="en-US" dirty="0" smtClean="0"/>
              <a:t>If you only wrote one </a:t>
            </a:r>
            <a:r>
              <a:rPr lang="en-US" dirty="0" smtClean="0"/>
              <a:t>function since the last run, start </a:t>
            </a:r>
            <a:r>
              <a:rPr lang="en-US" dirty="0" smtClean="0"/>
              <a:t>by looking there for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dirty="0" smtClean="0"/>
              <a:t>Alan Turing</a:t>
            </a:r>
            <a:endParaRPr lang="en-US" dirty="0" smtClean="0"/>
          </a:p>
          <a:p>
            <a:pPr lvl="1"/>
            <a:r>
              <a:rPr lang="en-US" dirty="0" smtClean="0"/>
              <a:t>Helped to break the German</a:t>
            </a:r>
            <a:br>
              <a:rPr lang="en-US" dirty="0" smtClean="0"/>
            </a:br>
            <a:r>
              <a:rPr lang="en-US" dirty="0" err="1" smtClean="0"/>
              <a:t>Engima</a:t>
            </a:r>
            <a:r>
              <a:rPr lang="en-US" dirty="0" smtClean="0"/>
              <a:t> cipher during WWII</a:t>
            </a:r>
          </a:p>
          <a:p>
            <a:pPr lvl="1"/>
            <a:r>
              <a:rPr lang="en-US" dirty="0" smtClean="0"/>
              <a:t>Proposed the “Turing test” to </a:t>
            </a:r>
            <a:br>
              <a:rPr lang="en-US" dirty="0" smtClean="0"/>
            </a:br>
            <a:r>
              <a:rPr lang="en-US" dirty="0" smtClean="0"/>
              <a:t>measure artificial intelligence</a:t>
            </a:r>
          </a:p>
          <a:p>
            <a:pPr lvl="1"/>
            <a:r>
              <a:rPr lang="en-US" dirty="0" smtClean="0"/>
              <a:t>Turing “machines”</a:t>
            </a:r>
          </a:p>
          <a:p>
            <a:pPr lvl="1"/>
            <a:r>
              <a:rPr lang="en-US" dirty="0" smtClean="0"/>
              <a:t>Designed the first computer</a:t>
            </a:r>
            <a:br>
              <a:rPr lang="en-US" dirty="0" smtClean="0"/>
            </a:br>
            <a:r>
              <a:rPr lang="en-US" dirty="0" smtClean="0"/>
              <a:t>chess program in 1953</a:t>
            </a:r>
            <a:endParaRPr lang="en-US" dirty="0"/>
          </a:p>
          <a:p>
            <a:pPr lvl="1"/>
            <a:r>
              <a:rPr lang="en-US" dirty="0" smtClean="0"/>
              <a:t>Talented long-distance runner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55" y="2451043"/>
            <a:ext cx="2909682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and CMPE students, sign </a:t>
            </a:r>
            <a:r>
              <a:rPr lang="en-US" dirty="0"/>
              <a:t>up for an advising </a:t>
            </a:r>
            <a:r>
              <a:rPr lang="en-US" dirty="0" smtClean="0"/>
              <a:t>appointment.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://advising.coeit.umbc.edu/registration/</a:t>
            </a:r>
          </a:p>
          <a:p>
            <a:pPr lvl="3"/>
            <a:endParaRPr lang="en-US" dirty="0"/>
          </a:p>
          <a:p>
            <a:r>
              <a:rPr lang="en-US" dirty="0" smtClean="0"/>
              <a:t>Select that you are </a:t>
            </a:r>
            <a:r>
              <a:rPr lang="en-US" dirty="0"/>
              <a:t>in MATH 150 or higher and haven't completed the gateway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There are </a:t>
            </a:r>
            <a:r>
              <a:rPr lang="en-US" dirty="0"/>
              <a:t>both group advising and individual advising appointments open. The earliest dates available are for group advising.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Aside: Negative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use </a:t>
            </a:r>
            <a:r>
              <a:rPr lang="en-US" u="sng" dirty="0" smtClean="0"/>
              <a:t>negative</a:t>
            </a:r>
            <a:r>
              <a:rPr lang="en-US" dirty="0" smtClean="0"/>
              <a:t> indexes in a list</a:t>
            </a:r>
          </a:p>
          <a:p>
            <a:pPr lvl="1"/>
            <a:r>
              <a:rPr lang="en-US" dirty="0" smtClean="0"/>
              <a:t>Indexes from the end of the list, starting with -1</a:t>
            </a:r>
            <a:endParaRPr lang="en-US" dirty="0"/>
          </a:p>
          <a:p>
            <a:pPr lvl="1"/>
            <a:r>
              <a:rPr lang="en-US" dirty="0" smtClean="0"/>
              <a:t>Should </a:t>
            </a:r>
            <a:r>
              <a:rPr lang="en-US" u="sng" dirty="0" smtClean="0"/>
              <a:t>not</a:t>
            </a:r>
            <a:r>
              <a:rPr lang="en-US" dirty="0" smtClean="0"/>
              <a:t> be using negative indexes for Project 2!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May encounter negative indexes when checking for neighbors along the edges</a:t>
            </a:r>
          </a:p>
          <a:p>
            <a:pPr lvl="1"/>
            <a:r>
              <a:rPr lang="en-US" dirty="0" smtClean="0"/>
              <a:t>The Game of Life grid does </a:t>
            </a:r>
            <a:r>
              <a:rPr lang="en-US" u="sng" dirty="0" smtClean="0"/>
              <a:t>NOT</a:t>
            </a:r>
            <a:r>
              <a:rPr lang="en-US" dirty="0" smtClean="0"/>
              <a:t> wrap around</a:t>
            </a:r>
          </a:p>
          <a:p>
            <a:pPr lvl="1"/>
            <a:r>
              <a:rPr lang="en-US" dirty="0" smtClean="0"/>
              <a:t>Cell [0][0] only has three neighbors, not eight!</a:t>
            </a:r>
          </a:p>
          <a:p>
            <a:pPr lvl="1"/>
            <a:r>
              <a:rPr lang="en-US" dirty="0"/>
              <a:t>Think carefully about how to handle the </a:t>
            </a:r>
            <a:r>
              <a:rPr lang="en-US" dirty="0" smtClean="0"/>
              <a:t>edges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is out on Blackboard now</a:t>
            </a:r>
          </a:p>
          <a:p>
            <a:pPr lvl="1"/>
            <a:r>
              <a:rPr lang="en-US" b="1" i="1" u="sng" dirty="0" smtClean="0"/>
              <a:t>Design</a:t>
            </a:r>
            <a:r>
              <a:rPr lang="en-US" dirty="0" smtClean="0"/>
              <a:t> is due by Friday (Nov 3rd) at 8:59:59 PM</a:t>
            </a:r>
          </a:p>
          <a:p>
            <a:pPr lvl="2"/>
            <a:r>
              <a:rPr lang="en-US" dirty="0" smtClean="0"/>
              <a:t>Design is entirely up to you, so think about it carefully!</a:t>
            </a:r>
          </a:p>
          <a:p>
            <a:pPr lvl="1"/>
            <a:r>
              <a:rPr lang="en-US" b="1" i="1" u="sng" dirty="0" smtClean="0"/>
              <a:t>Project</a:t>
            </a:r>
            <a:r>
              <a:rPr lang="en-US" dirty="0" smtClean="0"/>
              <a:t> is </a:t>
            </a:r>
            <a:r>
              <a:rPr lang="en-US" dirty="0"/>
              <a:t>due by Friday (Nov </a:t>
            </a:r>
            <a:r>
              <a:rPr lang="en-US" dirty="0" smtClean="0"/>
              <a:t>10th) </a:t>
            </a:r>
            <a:r>
              <a:rPr lang="en-US" dirty="0"/>
              <a:t>at 8:59:59 PM</a:t>
            </a:r>
          </a:p>
          <a:p>
            <a:endParaRPr lang="en-US" dirty="0"/>
          </a:p>
          <a:p>
            <a:r>
              <a:rPr lang="en-US" dirty="0" smtClean="0"/>
              <a:t>Final exam is Friday, December 15th </a:t>
            </a:r>
            <a:br>
              <a:rPr lang="en-US" dirty="0" smtClean="0"/>
            </a:br>
            <a:r>
              <a:rPr lang="en-US" dirty="0" smtClean="0"/>
              <a:t>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when Designing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dirty="0" smtClean="0"/>
              <a:t>What is the “big picture” problem?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sort of tasks do you need to handle?</a:t>
            </a:r>
          </a:p>
          <a:p>
            <a:pPr lvl="1"/>
            <a:r>
              <a:rPr lang="en-US" dirty="0" smtClean="0"/>
              <a:t>What functions would you make?</a:t>
            </a:r>
          </a:p>
          <a:p>
            <a:pPr lvl="1"/>
            <a:r>
              <a:rPr lang="en-US" dirty="0" smtClean="0"/>
              <a:t>How would they interact?</a:t>
            </a:r>
          </a:p>
          <a:p>
            <a:pPr lvl="1"/>
            <a:r>
              <a:rPr lang="en-US" dirty="0" smtClean="0"/>
              <a:t>What does each function take in and return?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your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that allows two human players to play battleship, alternating turns</a:t>
            </a:r>
          </a:p>
          <a:p>
            <a:r>
              <a:rPr lang="en-US" dirty="0" smtClean="0"/>
              <a:t>Design choices to </a:t>
            </a:r>
            <a:r>
              <a:rPr lang="en-US" dirty="0"/>
              <a:t>consider:</a:t>
            </a:r>
          </a:p>
          <a:p>
            <a:pPr lvl="1"/>
            <a:r>
              <a:rPr lang="en-US" dirty="0"/>
              <a:t>What do you want your board to look </a:t>
            </a:r>
            <a:r>
              <a:rPr lang="en-US" dirty="0" smtClean="0"/>
              <a:t>like?</a:t>
            </a:r>
            <a:endParaRPr lang="en-US" sz="2800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want the user to play, or to select where they’ll attack next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are you going to store the board?</a:t>
            </a:r>
          </a:p>
          <a:p>
            <a:pPr lvl="1"/>
            <a:r>
              <a:rPr lang="en-US" dirty="0" smtClean="0"/>
              <a:t>What functions will you need?</a:t>
            </a:r>
          </a:p>
          <a:p>
            <a:pPr lvl="1"/>
            <a:r>
              <a:rPr lang="en-US" dirty="0" smtClean="0"/>
              <a:t>What constants will you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0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Android password swipe:</a:t>
            </a:r>
          </a:p>
          <a:p>
            <a:pPr lvl="1"/>
            <a:r>
              <a:rPr lang="en-US" sz="1600" dirty="0"/>
              <a:t>http://static.usenix.org/events/woot10/tech/full_papers/Aviv.pdf</a:t>
            </a:r>
          </a:p>
          <a:p>
            <a:r>
              <a:rPr lang="en-US" sz="2000" dirty="0" smtClean="0"/>
              <a:t>Alan Turing:</a:t>
            </a:r>
            <a:endParaRPr lang="en-US" sz="2000" dirty="0" smtClean="0"/>
          </a:p>
          <a:p>
            <a:pPr lvl="1"/>
            <a:r>
              <a:rPr lang="en-US" sz="1600" dirty="0"/>
              <a:t>https://en.wikipedia.org/wiki/File:Alan_Turing_Aged_16.jpg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35971" cy="4517689"/>
          </a:xfrm>
        </p:spPr>
        <p:txBody>
          <a:bodyPr/>
          <a:lstStyle/>
          <a:p>
            <a:r>
              <a:rPr lang="en-US" dirty="0"/>
              <a:t>To discuss the details of “good code</a:t>
            </a:r>
            <a:r>
              <a:rPr lang="en-US" dirty="0" smtClean="0"/>
              <a:t>”</a:t>
            </a:r>
          </a:p>
          <a:p>
            <a:pPr lvl="1"/>
            <a:r>
              <a:rPr lang="en-US" sz="3200" dirty="0" smtClean="0"/>
              <a:t>Readability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r>
              <a:rPr lang="en-US" dirty="0" smtClean="0"/>
              <a:t>To learn the “rules” of commenting</a:t>
            </a:r>
          </a:p>
          <a:p>
            <a:r>
              <a:rPr lang="en-US" dirty="0" smtClean="0"/>
              <a:t>To </a:t>
            </a:r>
            <a:r>
              <a:rPr lang="en-US" dirty="0"/>
              <a:t>learn how to design a program</a:t>
            </a:r>
          </a:p>
          <a:p>
            <a:r>
              <a:rPr lang="en-US" dirty="0" smtClean="0"/>
              <a:t>To </a:t>
            </a:r>
            <a:r>
              <a:rPr lang="en-US" dirty="0"/>
              <a:t>learn more about </a:t>
            </a:r>
            <a:r>
              <a:rPr lang="en-US" dirty="0" smtClean="0"/>
              <a:t>Incremental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4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these habits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</a:t>
            </a:r>
            <a:r>
              <a:rPr lang="en-US" dirty="0" smtClean="0"/>
              <a:t>both for </a:t>
            </a:r>
            <a:r>
              <a:rPr lang="en-US" dirty="0"/>
              <a:t>your sanity and </a:t>
            </a:r>
            <a:r>
              <a:rPr lang="en-US" dirty="0" smtClean="0"/>
              <a:t>anyone else’s</a:t>
            </a:r>
          </a:p>
          <a:p>
            <a:pPr lvl="1"/>
            <a:r>
              <a:rPr lang="en-US" dirty="0" smtClean="0"/>
              <a:t>Your TA’s sanity is </a:t>
            </a:r>
            <a:r>
              <a:rPr lang="en-US" i="1" dirty="0" smtClean="0"/>
              <a:t>very</a:t>
            </a:r>
            <a:r>
              <a:rPr lang="en-US" dirty="0" smtClean="0"/>
              <a:t>, </a:t>
            </a:r>
            <a:r>
              <a:rPr lang="en-US" i="1" u="sng" dirty="0" smtClean="0"/>
              <a:t>very</a:t>
            </a:r>
            <a:r>
              <a:rPr lang="en-US" dirty="0" smtClean="0"/>
              <a:t>, </a:t>
            </a:r>
            <a:r>
              <a:rPr lang="en-US" b="1" i="1" u="sng" dirty="0" smtClean="0"/>
              <a:t>very</a:t>
            </a:r>
            <a:r>
              <a:rPr lang="en-US" dirty="0" smtClean="0"/>
              <a:t> important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</a:t>
            </a:r>
            <a:r>
              <a:rPr lang="en-US" u="sng" dirty="0"/>
              <a:t>later</a:t>
            </a:r>
          </a:p>
          <a:p>
            <a:pPr lvl="1"/>
            <a:r>
              <a:rPr lang="en-US" dirty="0"/>
              <a:t>Have </a:t>
            </a:r>
            <a:r>
              <a:rPr lang="en-US" u="sng" dirty="0"/>
              <a:t>other people</a:t>
            </a:r>
            <a:r>
              <a:rPr lang="en-US" dirty="0"/>
              <a:t>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 smtClean="0"/>
              <a:t>Programming language </a:t>
            </a:r>
            <a:r>
              <a:rPr lang="en-US" dirty="0"/>
              <a:t>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26293</TotalTime>
  <Words>1854</Words>
  <Application>Microsoft Office PowerPoint</Application>
  <PresentationFormat>On-screen Show (4:3)</PresentationFormat>
  <Paragraphs>408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15 – Program Design (cont)</vt:lpstr>
      <vt:lpstr>Last Class We Covered</vt:lpstr>
      <vt:lpstr>Any Questions from Last Time?</vt:lpstr>
      <vt:lpstr>Quick Aside: Negative Indexing</vt:lpstr>
      <vt:lpstr>Today’s Objectives</vt:lpstr>
      <vt:lpstr>Motivation</vt:lpstr>
      <vt:lpstr>“Good Code” – Readability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Adaptability: Example</vt:lpstr>
      <vt:lpstr>Incremental Development</vt:lpstr>
      <vt:lpstr>What is Incremental Development?</vt:lpstr>
      <vt:lpstr>Why Use Incremental Development?</vt:lpstr>
      <vt:lpstr>Debugging Woes</vt:lpstr>
      <vt:lpstr>PowerPoint Presentation</vt:lpstr>
      <vt:lpstr>Announcement: Advising</vt:lpstr>
      <vt:lpstr>Announcements</vt:lpstr>
      <vt:lpstr>Design Example</vt:lpstr>
      <vt:lpstr>Questions when Designing</vt:lpstr>
      <vt:lpstr>In-Class Example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379</cp:revision>
  <dcterms:created xsi:type="dcterms:W3CDTF">2014-05-05T14:25:42Z</dcterms:created>
  <dcterms:modified xsi:type="dcterms:W3CDTF">2017-11-06T05:43:10Z</dcterms:modified>
</cp:coreProperties>
</file>